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086600" cy="90249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3"/>
  </p:normalViewPr>
  <p:slideViewPr>
    <p:cSldViewPr>
      <p:cViewPr varScale="1">
        <p:scale>
          <a:sx n="86" d="100"/>
          <a:sy n="86" d="100"/>
        </p:scale>
        <p:origin x="17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4DAE3-20DF-4619-9A68-9D0934837822}" type="datetime1">
              <a:rPr lang="en-US" smtClean="0"/>
              <a:t>5/30/25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2125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100" y="8572125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CF6E8-4E62-4A1E-A6BF-E73570EA3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3152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CA2F7-EF50-4BCD-85F9-7EEB0800CD52}" type="datetime1">
              <a:rPr lang="en-US" smtClean="0"/>
              <a:t>5/30/25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676275"/>
            <a:ext cx="4511675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286846"/>
            <a:ext cx="5669280" cy="4061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2125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8572125"/>
            <a:ext cx="3070860" cy="4512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D4BD3-49ED-46DE-8D08-F3DE30E94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5947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D4BD3-49ED-46DE-8D08-F3DE30E941F3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5F3AD4-419C-44DF-8A59-7BE03CB1B6C3}" type="datetime1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8C58FB7-7479-443C-9D69-09390F2A605C}" type="datetime1">
              <a:rPr lang="en-US" smtClean="0"/>
              <a:t>5/30/25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AD4BD3-49ED-46DE-8D08-F3DE30E941F3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29BA-98B1-43CA-9D38-CC309BF938E6}" type="datetime1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6AADA-28BE-45C4-800E-03CFD608E6C2}" type="datetime1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7630-82A3-4803-A255-1B4748753D83}" type="datetime1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1EC69-44CA-4D78-BD38-246C3DDF3F12}" type="datetime1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ADAD-2839-4DC1-A3E4-5E70525D11F9}" type="datetime1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D357-98B7-48F5-A961-5DDDC8136A61}" type="datetime1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53FB-43C0-4C46-9FA8-9BB6DA348759}" type="datetime1">
              <a:rPr lang="en-US" smtClean="0"/>
              <a:t>5/30/25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4903-7842-49C2-9BF4-A8FE7F16E2E3}" type="datetime1">
              <a:rPr lang="en-US" smtClean="0"/>
              <a:t>5/30/25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6F02-3A18-4C41-AA96-EF380FB2C519}" type="datetime1">
              <a:rPr lang="en-US" smtClean="0"/>
              <a:t>5/30/25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7D8-A582-4444-BFD0-05F47E351508}" type="datetime1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795-9694-49A1-9B02-B51A4E95FF9E}" type="datetime1">
              <a:rPr lang="en-US" smtClean="0"/>
              <a:t>5/30/25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1C70550-BB06-43E7-B11D-2EAB8C10D4D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956902C-BD93-46FB-AE91-8E381114A0EA}" type="datetime1">
              <a:rPr lang="en-US" smtClean="0"/>
              <a:t>5/30/25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ode19721222" descr="http://img.slidefinder.net/imagegethandler.axd?id=19721222&amp;size=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213B-0E99-48F2-B617-B3B4D791D9E9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 bwMode="white">
          <a:xfrm>
            <a:off x="0" y="1"/>
            <a:ext cx="9144000" cy="762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normal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kejadian</a:t>
            </a:r>
            <a:r>
              <a:rPr lang="en-US" dirty="0">
                <a:solidFill>
                  <a:schemeClr val="tx1"/>
                </a:solidFill>
              </a:rPr>
              <a:t> 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dinyatakan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observasi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pereksperimen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mengikuti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normal. </a:t>
            </a:r>
            <a:r>
              <a:rPr lang="en-US" dirty="0" err="1">
                <a:solidFill>
                  <a:schemeClr val="tx1"/>
                </a:solidFill>
              </a:rPr>
              <a:t>Misalkan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badan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botol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lain-lain.</a:t>
            </a: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8A72-FAC5-42EB-92EE-D058958395AD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 advTm="5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838199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binomial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probabilitas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proses</a:t>
            </a:r>
            <a:r>
              <a:rPr lang="en-US" dirty="0">
                <a:solidFill>
                  <a:schemeClr val="tx1"/>
                </a:solidFill>
              </a:rPr>
              <a:t> sampling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diasumsikan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proses</a:t>
            </a:r>
            <a:r>
              <a:rPr lang="en-US" dirty="0">
                <a:solidFill>
                  <a:schemeClr val="tx1"/>
                </a:solidFill>
              </a:rPr>
              <a:t> Bernoulli. 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pelemparan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sekeping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logam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sebanya</a:t>
            </a:r>
            <a:r>
              <a:rPr lang="en-US" dirty="0">
                <a:solidFill>
                  <a:schemeClr val="tx1"/>
                </a:solidFill>
              </a:rPr>
              <a:t> 5 kali,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mungkin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muncu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gambar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angka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Begitu</a:t>
            </a:r>
            <a:r>
              <a:rPr lang="en-US" dirty="0">
                <a:solidFill>
                  <a:schemeClr val="tx1"/>
                </a:solidFill>
              </a:rPr>
              <a:t> pula,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diambil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berturut-turut</a:t>
            </a:r>
            <a:r>
              <a:rPr lang="en-US" dirty="0">
                <a:solidFill>
                  <a:schemeClr val="tx1"/>
                </a:solidFill>
              </a:rPr>
              <a:t> ,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</a:t>
            </a:r>
            <a:r>
              <a:rPr lang="en-US" dirty="0">
                <a:solidFill>
                  <a:schemeClr val="tx1"/>
                </a:solidFill>
              </a:rPr>
              <a:t> label “</a:t>
            </a:r>
            <a:r>
              <a:rPr lang="en-US" b="1" dirty="0">
                <a:solidFill>
                  <a:schemeClr val="tx1"/>
                </a:solidFill>
              </a:rPr>
              <a:t>BERHASIL</a:t>
            </a:r>
            <a:r>
              <a:rPr lang="en-US" dirty="0">
                <a:solidFill>
                  <a:schemeClr val="tx1"/>
                </a:solidFill>
              </a:rPr>
              <a:t>”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kartu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terambil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“</a:t>
            </a:r>
            <a:r>
              <a:rPr lang="en-US" b="1" dirty="0">
                <a:solidFill>
                  <a:schemeClr val="tx1"/>
                </a:solidFill>
              </a:rPr>
              <a:t>GAGAL</a:t>
            </a:r>
            <a:r>
              <a:rPr lang="en-US" dirty="0">
                <a:solidFill>
                  <a:schemeClr val="tx1"/>
                </a:solidFill>
              </a:rPr>
              <a:t>”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terambil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hitam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Ulangan-ulangan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keberhasila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sebesar</a:t>
            </a:r>
            <a:r>
              <a:rPr lang="en-US" dirty="0">
                <a:solidFill>
                  <a:schemeClr val="tx1"/>
                </a:solidFill>
              </a:rPr>
              <a:t> 0,5…(Ronald E. Walpole).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9B72-3B77-4DD4-B712-28162F1E78DF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838199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Binomial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Percobaan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diulang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sebanyak</a:t>
            </a:r>
            <a:r>
              <a:rPr lang="en-US" dirty="0">
                <a:solidFill>
                  <a:schemeClr val="tx1"/>
                </a:solidFill>
              </a:rPr>
              <a:t> n kali.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dikatagorikan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kelas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misal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- “BERHASIL”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“ GAGA”.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- “YA”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“TIDAK”.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- “SUCCESS”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“FAILED”.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berhasil</a:t>
            </a:r>
            <a:r>
              <a:rPr lang="en-US" dirty="0">
                <a:solidFill>
                  <a:schemeClr val="tx1"/>
                </a:solidFill>
              </a:rPr>
              <a:t> / success </a:t>
            </a:r>
            <a:r>
              <a:rPr lang="en-US" dirty="0" err="1">
                <a:solidFill>
                  <a:schemeClr val="tx1"/>
                </a:solidFill>
              </a:rPr>
              <a:t>dinyatakan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p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dinyatakan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b="1" dirty="0">
                <a:solidFill>
                  <a:schemeClr val="tx1"/>
                </a:solidFill>
              </a:rPr>
              <a:t>1 – p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 (independent)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yang lain.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Peercobaannya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n </a:t>
            </a:r>
            <a:r>
              <a:rPr lang="en-US" dirty="0" err="1">
                <a:solidFill>
                  <a:schemeClr val="tx1"/>
                </a:solidFill>
              </a:rPr>
              <a:t>ulangan</a:t>
            </a:r>
            <a:r>
              <a:rPr lang="en-US" dirty="0">
                <a:solidFill>
                  <a:schemeClr val="tx1"/>
                </a:solidFill>
              </a:rPr>
              <a:t> (Ronald E. Walpole).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n &lt; 20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p &gt; 0,05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37325"/>
            <a:ext cx="2133600" cy="320675"/>
          </a:xfrm>
        </p:spPr>
        <p:txBody>
          <a:bodyPr/>
          <a:lstStyle/>
          <a:p>
            <a:fld id="{C0FA71D0-F938-4293-B870-07DB9DD3AC46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Binomial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2362200" y="1524000"/>
            <a:ext cx="4495800" cy="6096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P (x, n, p) = </a:t>
            </a:r>
            <a:r>
              <a:rPr lang="en-US" dirty="0" err="1"/>
              <a:t>nCₓ.P</a:t>
            </a:r>
            <a:r>
              <a:rPr lang="en-US" dirty="0"/>
              <a:t> ͯ </a:t>
            </a:r>
            <a:r>
              <a:rPr lang="en-US" dirty="0" err="1"/>
              <a:t>Q</a:t>
            </a:r>
            <a:r>
              <a:rPr lang="en-US" dirty="0" err="1">
                <a:latin typeface="Arial"/>
                <a:cs typeface="Arial"/>
              </a:rPr>
              <a:t>ⁿ</a:t>
            </a:r>
            <a:r>
              <a:rPr lang="en-US" dirty="0">
                <a:latin typeface="Arial"/>
                <a:cs typeface="Arial"/>
              </a:rPr>
              <a:t> ˉ </a:t>
            </a:r>
            <a:r>
              <a:rPr lang="en-US" dirty="0"/>
              <a:t> ͯ 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0" y="2819400"/>
            <a:ext cx="9144000" cy="4038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Dimana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 err="1"/>
              <a:t>nCr</a:t>
            </a:r>
            <a:r>
              <a:rPr lang="en-US" dirty="0"/>
              <a:t>	: </a:t>
            </a:r>
            <a:r>
              <a:rPr lang="en-US" dirty="0" err="1"/>
              <a:t>koefisien</a:t>
            </a:r>
            <a:r>
              <a:rPr lang="en-US" dirty="0"/>
              <a:t> Binomial</a:t>
            </a:r>
          </a:p>
          <a:p>
            <a:pPr>
              <a:buNone/>
            </a:pPr>
            <a:r>
              <a:rPr lang="en-US" dirty="0"/>
              <a:t>P		: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sukses</a:t>
            </a:r>
            <a:endParaRPr lang="en-US" dirty="0"/>
          </a:p>
          <a:p>
            <a:pPr>
              <a:buNone/>
            </a:pPr>
            <a:r>
              <a:rPr lang="en-US" dirty="0"/>
              <a:t>Q	: </a:t>
            </a:r>
            <a:r>
              <a:rPr lang="en-US" dirty="0" err="1"/>
              <a:t>probabillitas</a:t>
            </a:r>
            <a:r>
              <a:rPr lang="en-US" dirty="0"/>
              <a:t> </a:t>
            </a:r>
            <a:r>
              <a:rPr lang="en-US" dirty="0" err="1"/>
              <a:t>gagal</a:t>
            </a:r>
            <a:endParaRPr lang="en-US" dirty="0"/>
          </a:p>
          <a:p>
            <a:pPr>
              <a:buNone/>
            </a:pPr>
            <a:r>
              <a:rPr lang="en-US" dirty="0"/>
              <a:t>n          :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/ </a:t>
            </a:r>
            <a:r>
              <a:rPr lang="en-US" dirty="0" err="1"/>
              <a:t>eksperimen</a:t>
            </a:r>
            <a:endParaRPr lang="en-US" dirty="0"/>
          </a:p>
          <a:p>
            <a:pPr>
              <a:buNone/>
            </a:pPr>
            <a:r>
              <a:rPr lang="en-US" dirty="0"/>
              <a:t>x          : </a:t>
            </a:r>
            <a:r>
              <a:rPr lang="en-US" dirty="0" err="1"/>
              <a:t>banyaknya</a:t>
            </a:r>
            <a:r>
              <a:rPr lang="en-US" dirty="0"/>
              <a:t> x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n </a:t>
            </a:r>
            <a:r>
              <a:rPr lang="en-US" dirty="0" err="1"/>
              <a:t>observasi</a:t>
            </a:r>
            <a:r>
              <a:rPr lang="en-US" dirty="0"/>
              <a:t> (</a:t>
            </a:r>
            <a:r>
              <a:rPr lang="en-US" dirty="0" err="1"/>
              <a:t>sukses</a:t>
            </a:r>
            <a:r>
              <a:rPr lang="en-US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A90AD-2757-4A2A-A301-9545E3D85A44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90600"/>
          </a:xfrm>
        </p:spPr>
        <p:txBody>
          <a:bodyPr/>
          <a:lstStyle/>
          <a:p>
            <a:r>
              <a:rPr lang="en-US" dirty="0" err="1"/>
              <a:t>Catatan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Agar </a:t>
            </a:r>
            <a:r>
              <a:rPr lang="en-US" dirty="0" err="1">
                <a:solidFill>
                  <a:schemeClr val="tx1"/>
                </a:solidFill>
              </a:rPr>
              <a:t>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membedakan</a:t>
            </a:r>
            <a:r>
              <a:rPr lang="en-US" dirty="0">
                <a:solidFill>
                  <a:schemeClr val="tx1"/>
                </a:solidFill>
              </a:rPr>
              <a:t> p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q. </a:t>
            </a:r>
            <a:r>
              <a:rPr lang="en-US" dirty="0" err="1">
                <a:solidFill>
                  <a:schemeClr val="tx1"/>
                </a:solidFill>
              </a:rPr>
              <a:t>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kejadian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SUKSES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kejadian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GAGAL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kejadian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pertanyaan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dintanyakan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b="1" dirty="0" err="1">
                <a:solidFill>
                  <a:schemeClr val="tx1"/>
                </a:solidFill>
              </a:rPr>
              <a:t>Kejadian</a:t>
            </a:r>
            <a:r>
              <a:rPr lang="en-US" b="1" dirty="0">
                <a:solidFill>
                  <a:schemeClr val="tx1"/>
                </a:solidFill>
              </a:rPr>
              <a:t> SUKSES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DEB2-CBC2-4C92-ACB7-406DF461E4DB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400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Akhir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1999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jumlah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mahasiswa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Kampus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752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orang</a:t>
            </a:r>
            <a:r>
              <a:rPr lang="en-US" dirty="0">
                <a:solidFill>
                  <a:schemeClr val="tx1"/>
                </a:solidFill>
              </a:rPr>
              <a:t>. Yang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kampus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650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orang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90%. </a:t>
            </a:r>
            <a:r>
              <a:rPr lang="en-US" dirty="0" err="1">
                <a:solidFill>
                  <a:schemeClr val="tx1"/>
                </a:solidFill>
              </a:rPr>
              <a:t>Berapakah</a:t>
            </a:r>
            <a:r>
              <a:rPr lang="en-US" dirty="0">
                <a:solidFill>
                  <a:schemeClr val="tx1"/>
                </a:solidFill>
              </a:rPr>
              <a:t> 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A.Rata</a:t>
            </a:r>
            <a:r>
              <a:rPr lang="en-US" dirty="0">
                <a:solidFill>
                  <a:schemeClr val="tx1"/>
                </a:solidFill>
              </a:rPr>
              <a:t>-rata </a:t>
            </a:r>
            <a:r>
              <a:rPr lang="en-US" dirty="0" err="1">
                <a:solidFill>
                  <a:schemeClr val="tx1"/>
                </a:solidFill>
              </a:rPr>
              <a:t>mahasiswa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seharusnya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siswa</a:t>
            </a:r>
            <a:r>
              <a:rPr lang="en-US" dirty="0">
                <a:solidFill>
                  <a:schemeClr val="tx1"/>
                </a:solidFill>
              </a:rPr>
              <a:t> ?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B.Standar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deviasinya</a:t>
            </a:r>
            <a:r>
              <a:rPr lang="en-US" dirty="0">
                <a:solidFill>
                  <a:schemeClr val="tx1"/>
                </a:solidFill>
              </a:rPr>
              <a:t> ?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C.Standar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normalnya</a:t>
            </a:r>
            <a:r>
              <a:rPr lang="en-US" dirty="0">
                <a:solidFill>
                  <a:schemeClr val="tx1"/>
                </a:solidFill>
              </a:rPr>
              <a:t> ?</a:t>
            </a:r>
          </a:p>
          <a:p>
            <a:pPr algn="l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2E8C1-8552-4BD3-B7AB-0889794412AA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2. </a:t>
            </a:r>
            <a:r>
              <a:rPr lang="en-US" sz="3600" dirty="0" err="1"/>
              <a:t>Pemegang</a:t>
            </a:r>
            <a:r>
              <a:rPr lang="en-US" sz="3600" dirty="0"/>
              <a:t> </a:t>
            </a:r>
            <a:r>
              <a:rPr lang="en-US" sz="3600" dirty="0" err="1"/>
              <a:t>mendali</a:t>
            </a:r>
            <a:r>
              <a:rPr lang="en-US" sz="3600" dirty="0"/>
              <a:t> </a:t>
            </a:r>
            <a:r>
              <a:rPr lang="en-US" sz="3600" dirty="0" err="1"/>
              <a:t>emas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rangka</a:t>
            </a:r>
            <a:r>
              <a:rPr lang="en-US" sz="3600" dirty="0"/>
              <a:t> </a:t>
            </a:r>
            <a:r>
              <a:rPr lang="en-US" sz="3600" dirty="0" err="1"/>
              <a:t>olimpiade</a:t>
            </a:r>
            <a:r>
              <a:rPr lang="en-US" sz="3600" dirty="0"/>
              <a:t> </a:t>
            </a:r>
            <a:r>
              <a:rPr lang="en-US" sz="3600" dirty="0" err="1"/>
              <a:t>di</a:t>
            </a:r>
            <a:r>
              <a:rPr lang="en-US" sz="3600" dirty="0"/>
              <a:t> China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ketepatan</a:t>
            </a:r>
            <a:r>
              <a:rPr lang="en-US" sz="3600" dirty="0"/>
              <a:t> </a:t>
            </a:r>
            <a:r>
              <a:rPr lang="en-US" sz="3600" dirty="0" err="1"/>
              <a:t>membidik</a:t>
            </a:r>
            <a:r>
              <a:rPr lang="en-US" sz="3600" dirty="0"/>
              <a:t> </a:t>
            </a:r>
            <a:r>
              <a:rPr lang="en-US" sz="3600" dirty="0" err="1"/>
              <a:t>anak</a:t>
            </a:r>
            <a:r>
              <a:rPr lang="en-US" sz="3600" dirty="0"/>
              <a:t> </a:t>
            </a:r>
            <a:r>
              <a:rPr lang="en-US" sz="3600" dirty="0" err="1"/>
              <a:t>panah</a:t>
            </a:r>
            <a:r>
              <a:rPr lang="en-US" sz="3600" dirty="0"/>
              <a:t> </a:t>
            </a:r>
            <a:r>
              <a:rPr lang="en-US" sz="3600" dirty="0" err="1"/>
              <a:t>tepat</a:t>
            </a:r>
            <a:r>
              <a:rPr lang="en-US" sz="3600" dirty="0"/>
              <a:t> </a:t>
            </a:r>
            <a:r>
              <a:rPr lang="en-US" sz="3600" dirty="0" err="1"/>
              <a:t>mengenai</a:t>
            </a:r>
            <a:r>
              <a:rPr lang="en-US" sz="3600" dirty="0"/>
              <a:t> </a:t>
            </a:r>
            <a:r>
              <a:rPr lang="en-US" sz="3600" dirty="0" err="1"/>
              <a:t>sasaran</a:t>
            </a:r>
            <a:r>
              <a:rPr lang="en-US" sz="3600" dirty="0"/>
              <a:t> </a:t>
            </a:r>
            <a:r>
              <a:rPr lang="en-US" sz="3600" dirty="0" err="1"/>
              <a:t>sebesar</a:t>
            </a:r>
            <a:r>
              <a:rPr lang="en-US" sz="3600" dirty="0"/>
              <a:t> 80%. </a:t>
            </a:r>
            <a:r>
              <a:rPr lang="en-US" sz="3600" dirty="0" err="1"/>
              <a:t>Apabila</a:t>
            </a:r>
            <a:r>
              <a:rPr lang="en-US" sz="3600" dirty="0"/>
              <a:t> </a:t>
            </a:r>
            <a:r>
              <a:rPr lang="en-US" sz="3600" dirty="0" err="1"/>
              <a:t>pemanah</a:t>
            </a:r>
            <a:r>
              <a:rPr lang="en-US" sz="3600" dirty="0"/>
              <a:t> </a:t>
            </a:r>
            <a:r>
              <a:rPr lang="en-US" sz="3600" dirty="0" err="1"/>
              <a:t>tersebut</a:t>
            </a:r>
            <a:r>
              <a:rPr lang="en-US" sz="3600" dirty="0"/>
              <a:t> </a:t>
            </a:r>
            <a:r>
              <a:rPr lang="en-US" sz="3600" dirty="0" err="1"/>
              <a:t>diberi</a:t>
            </a:r>
            <a:r>
              <a:rPr lang="en-US" sz="3600" dirty="0"/>
              <a:t> </a:t>
            </a:r>
            <a:r>
              <a:rPr lang="en-US" sz="3600" dirty="0" err="1"/>
              <a:t>sebanyak</a:t>
            </a:r>
            <a:r>
              <a:rPr lang="en-US" sz="3600" dirty="0"/>
              <a:t> 5 </a:t>
            </a:r>
            <a:r>
              <a:rPr lang="en-US" sz="3600" dirty="0" err="1"/>
              <a:t>buah</a:t>
            </a:r>
            <a:r>
              <a:rPr lang="en-US" sz="3600" dirty="0"/>
              <a:t> </a:t>
            </a:r>
            <a:r>
              <a:rPr lang="en-US" sz="3600" dirty="0" err="1"/>
              <a:t>anak</a:t>
            </a:r>
            <a:r>
              <a:rPr lang="en-US" sz="3600" dirty="0"/>
              <a:t> </a:t>
            </a:r>
            <a:r>
              <a:rPr lang="en-US" sz="3600" dirty="0" err="1"/>
              <a:t>panah</a:t>
            </a:r>
            <a:r>
              <a:rPr lang="en-US" sz="3600" dirty="0"/>
              <a:t>, </a:t>
            </a:r>
            <a:r>
              <a:rPr lang="en-US" sz="3600" dirty="0" err="1"/>
              <a:t>hitunglah</a:t>
            </a:r>
            <a:r>
              <a:rPr lang="en-US" sz="3600" dirty="0"/>
              <a:t> :</a:t>
            </a:r>
            <a:br>
              <a:rPr lang="en-US" sz="3600" dirty="0"/>
            </a:br>
            <a:r>
              <a:rPr lang="en-US" sz="3600" dirty="0"/>
              <a:t>A. </a:t>
            </a:r>
            <a:r>
              <a:rPr lang="en-US" sz="3600" dirty="0" err="1"/>
              <a:t>Probabilitas</a:t>
            </a:r>
            <a:r>
              <a:rPr lang="en-US" sz="3600" dirty="0"/>
              <a:t> </a:t>
            </a:r>
            <a:r>
              <a:rPr lang="en-US" sz="3600" dirty="0" err="1"/>
              <a:t>bahwa</a:t>
            </a:r>
            <a:r>
              <a:rPr lang="en-US" sz="3600" dirty="0"/>
              <a:t> 4 </a:t>
            </a:r>
            <a:r>
              <a:rPr lang="en-US" sz="3600" dirty="0" err="1"/>
              <a:t>buah</a:t>
            </a:r>
            <a:r>
              <a:rPr lang="en-US" sz="3600" dirty="0"/>
              <a:t> </a:t>
            </a:r>
            <a:r>
              <a:rPr lang="en-US" sz="3600" dirty="0" err="1"/>
              <a:t>anak</a:t>
            </a:r>
            <a:r>
              <a:rPr lang="en-US" sz="3600" dirty="0"/>
              <a:t> </a:t>
            </a:r>
            <a:r>
              <a:rPr lang="en-US" sz="3600" dirty="0" err="1"/>
              <a:t>panah</a:t>
            </a:r>
            <a:r>
              <a:rPr lang="en-US" sz="3600" dirty="0"/>
              <a:t> </a:t>
            </a:r>
            <a:r>
              <a:rPr lang="en-US" sz="3600" dirty="0" err="1"/>
              <a:t>tersebut</a:t>
            </a:r>
            <a:r>
              <a:rPr lang="en-US" sz="3600" dirty="0"/>
              <a:t> </a:t>
            </a:r>
            <a:r>
              <a:rPr lang="en-US" sz="3600" dirty="0" err="1"/>
              <a:t>akan</a:t>
            </a:r>
            <a:r>
              <a:rPr lang="en-US" sz="3600" dirty="0"/>
              <a:t> </a:t>
            </a:r>
            <a:r>
              <a:rPr lang="en-US" sz="3600" dirty="0" err="1"/>
              <a:t>tepat</a:t>
            </a:r>
            <a:r>
              <a:rPr lang="en-US" sz="3600" dirty="0"/>
              <a:t> ?</a:t>
            </a:r>
            <a:br>
              <a:rPr lang="en-US" sz="3600" dirty="0"/>
            </a:br>
            <a:r>
              <a:rPr lang="en-US" sz="3600" dirty="0"/>
              <a:t>B. Paling </a:t>
            </a:r>
            <a:r>
              <a:rPr lang="en-US" sz="3600" dirty="0" err="1"/>
              <a:t>banyak</a:t>
            </a:r>
            <a:r>
              <a:rPr lang="en-US" sz="3600" dirty="0"/>
              <a:t> 1 </a:t>
            </a:r>
            <a:r>
              <a:rPr lang="en-US" sz="3600" dirty="0" err="1"/>
              <a:t>buah</a:t>
            </a:r>
            <a:r>
              <a:rPr lang="en-US" sz="3600" dirty="0"/>
              <a:t> </a:t>
            </a:r>
            <a:r>
              <a:rPr lang="en-US" sz="3600" dirty="0" err="1"/>
              <a:t>anak</a:t>
            </a:r>
            <a:r>
              <a:rPr lang="en-US" sz="3600" dirty="0"/>
              <a:t> </a:t>
            </a:r>
            <a:r>
              <a:rPr lang="en-US" sz="3600" dirty="0" err="1"/>
              <a:t>panah</a:t>
            </a:r>
            <a:r>
              <a:rPr lang="en-US" sz="3600" dirty="0"/>
              <a:t> </a:t>
            </a:r>
            <a:r>
              <a:rPr lang="en-US" sz="3600" dirty="0" err="1"/>
              <a:t>tepat</a:t>
            </a:r>
            <a:r>
              <a:rPr lang="en-US" sz="3600" dirty="0"/>
              <a:t> </a:t>
            </a:r>
            <a:r>
              <a:rPr lang="en-US" sz="3600" dirty="0" err="1"/>
              <a:t>mengenai</a:t>
            </a:r>
            <a:r>
              <a:rPr lang="en-US" sz="3600" dirty="0"/>
              <a:t> </a:t>
            </a:r>
            <a:r>
              <a:rPr lang="en-US" sz="3600" dirty="0" err="1"/>
              <a:t>tepat</a:t>
            </a:r>
            <a:r>
              <a:rPr lang="en-US" sz="3600" dirty="0"/>
              <a:t> </a:t>
            </a:r>
            <a:r>
              <a:rPr lang="en-US" sz="3600" dirty="0" err="1"/>
              <a:t>sasaran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C. Paling </a:t>
            </a:r>
            <a:r>
              <a:rPr lang="en-US" sz="3600" dirty="0" err="1"/>
              <a:t>sedikit</a:t>
            </a:r>
            <a:r>
              <a:rPr lang="en-US" sz="3600" dirty="0"/>
              <a:t> 4 </a:t>
            </a:r>
            <a:r>
              <a:rPr lang="en-US" sz="3600" dirty="0" err="1"/>
              <a:t>buah</a:t>
            </a:r>
            <a:r>
              <a:rPr lang="en-US" sz="3600" dirty="0"/>
              <a:t> </a:t>
            </a:r>
            <a:r>
              <a:rPr lang="en-US" sz="3600" dirty="0" err="1"/>
              <a:t>anak</a:t>
            </a:r>
            <a:r>
              <a:rPr lang="en-US" sz="3600" dirty="0"/>
              <a:t> </a:t>
            </a:r>
            <a:r>
              <a:rPr lang="en-US" sz="3600" dirty="0" err="1"/>
              <a:t>panah</a:t>
            </a:r>
            <a:r>
              <a:rPr lang="en-US" sz="3600" dirty="0"/>
              <a:t> </a:t>
            </a:r>
            <a:r>
              <a:rPr lang="en-US" sz="3600" dirty="0" err="1"/>
              <a:t>tepat</a:t>
            </a:r>
            <a:r>
              <a:rPr lang="en-US" sz="3600" dirty="0"/>
              <a:t> </a:t>
            </a:r>
            <a:r>
              <a:rPr lang="en-US" sz="3600" dirty="0" err="1"/>
              <a:t>mengenai</a:t>
            </a:r>
            <a:r>
              <a:rPr lang="en-US" sz="3600" dirty="0"/>
              <a:t> </a:t>
            </a:r>
            <a:r>
              <a:rPr lang="en-US" sz="3600" dirty="0" err="1"/>
              <a:t>sasaran</a:t>
            </a:r>
            <a:r>
              <a:rPr lang="en-US" sz="3600" dirty="0"/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CB99C-9411-42BA-8F9D-714455B4DB48}" type="datetime1">
              <a:rPr lang="en-US" smtClean="0">
                <a:solidFill>
                  <a:schemeClr val="tx1"/>
                </a:solidFill>
              </a:rPr>
              <a:t>5/30/25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70550-BB06-43E7-B11D-2EAB8C10D4D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1330</TotalTime>
  <Words>509</Words>
  <Application>Microsoft Macintosh PowerPoint</Application>
  <PresentationFormat>On-screen Show (4:3)</PresentationFormat>
  <Paragraphs>49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Adjacency</vt:lpstr>
      <vt:lpstr>PowerPoint Presentation</vt:lpstr>
      <vt:lpstr>Pendahuluan</vt:lpstr>
      <vt:lpstr>Definisi</vt:lpstr>
      <vt:lpstr>Ciri-ciri distribusi Binomial</vt:lpstr>
      <vt:lpstr>Rumus Distribusi Binomial</vt:lpstr>
      <vt:lpstr>Catatan</vt:lpstr>
      <vt:lpstr>Contoh soal</vt:lpstr>
      <vt:lpstr>2. Pemegang mendali emas dalam rangka olimpiade di China memiliki ketepatan membidik anak panah tepat mengenai sasaran sebesar 80%. Apabila pemanah tersebut diberi sebanyak 5 buah anak panah, hitunglah : A. Probabilitas bahwa 4 buah anak panah tersebut akan tepat ? B. Paling banyak 1 buah anak panah tepat mengenai tepat sasaran. C. Paling sedikit 4 buah anak panah tepat mengenai sasaran.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dukuh</dc:creator>
  <cp:lastModifiedBy>Microsoft Office User</cp:lastModifiedBy>
  <cp:revision>16</cp:revision>
  <cp:lastPrinted>2017-06-11T21:01:08Z</cp:lastPrinted>
  <dcterms:created xsi:type="dcterms:W3CDTF">2012-05-03T12:46:00Z</dcterms:created>
  <dcterms:modified xsi:type="dcterms:W3CDTF">2025-05-30T03:57:26Z</dcterms:modified>
</cp:coreProperties>
</file>